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B6225-6BFE-4B35-867F-5A517C2D015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0700-1A16-4198-B579-44F7FDB54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043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B6225-6BFE-4B35-867F-5A517C2D015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0700-1A16-4198-B579-44F7FDB54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250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B6225-6BFE-4B35-867F-5A517C2D015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0700-1A16-4198-B579-44F7FDB54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223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B6225-6BFE-4B35-867F-5A517C2D015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0700-1A16-4198-B579-44F7FDB54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226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B6225-6BFE-4B35-867F-5A517C2D015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0700-1A16-4198-B579-44F7FDB54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077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B6225-6BFE-4B35-867F-5A517C2D015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0700-1A16-4198-B579-44F7FDB54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158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B6225-6BFE-4B35-867F-5A517C2D015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0700-1A16-4198-B579-44F7FDB54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425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B6225-6BFE-4B35-867F-5A517C2D015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0700-1A16-4198-B579-44F7FDB54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432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B6225-6BFE-4B35-867F-5A517C2D015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0700-1A16-4198-B579-44F7FDB54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44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B6225-6BFE-4B35-867F-5A517C2D015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0700-1A16-4198-B579-44F7FDB54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866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B6225-6BFE-4B35-867F-5A517C2D015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90700-1A16-4198-B579-44F7FDB54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528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B6225-6BFE-4B35-867F-5A517C2D015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90700-1A16-4198-B579-44F7FDB54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60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ЗЕМЛЯНОГО ПОЛОТНА И СИСТЕМЫ ВОДООТВОДА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72836" y="1371354"/>
            <a:ext cx="7758545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ремонт размытых и разрушенных участков дорог, в том числе после </a:t>
            </a:r>
            <a:r>
              <a:rPr lang="ru-RU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пучинообразования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2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восстановление дренажа, отдельных звеньев лотков, быстротоков, водобойных колодцев, перепадов, подводящих и отводящих русел у мо­стов и водопропускных труб;</a:t>
            </a:r>
            <a:endParaRPr lang="ru-RU" sz="2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укрепление обочин. Восстановление поврежденного земляного по­лотна и водоотвода на пересечениях и примыканиях, остановочных пло­щадках, подъездных дорогах, стоянок автомобилей, в достопримечатель­ных местах;</a:t>
            </a:r>
            <a:endParaRPr lang="ru-RU" sz="2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укрепление стенок и дна канав на размытых участках;</a:t>
            </a:r>
            <a:endParaRPr lang="ru-RU" sz="2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отвод во временное пользование земель, необходимых для обеспе­чения ремонта автомобильной дороги;</a:t>
            </a:r>
            <a:endParaRPr lang="ru-RU" sz="2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планировка откосов насыпей, восстановление заиленных водоот­водных каналов.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321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28650" y="1027607"/>
            <a:ext cx="181524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Таблица </a:t>
            </a:r>
            <a:r>
              <a:rPr lang="kk-KZ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9.1.1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28650" y="1801090"/>
          <a:ext cx="7883237" cy="23552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72193">
                  <a:extLst>
                    <a:ext uri="{9D8B030D-6E8A-4147-A177-3AD203B41FA5}">
                      <a16:colId xmlns:a16="http://schemas.microsoft.com/office/drawing/2014/main" val="3080383365"/>
                    </a:ext>
                  </a:extLst>
                </a:gridCol>
                <a:gridCol w="2305522">
                  <a:extLst>
                    <a:ext uri="{9D8B030D-6E8A-4147-A177-3AD203B41FA5}">
                      <a16:colId xmlns:a16="http://schemas.microsoft.com/office/drawing/2014/main" val="3406545446"/>
                    </a:ext>
                  </a:extLst>
                </a:gridCol>
                <a:gridCol w="2305522">
                  <a:extLst>
                    <a:ext uri="{9D8B030D-6E8A-4147-A177-3AD203B41FA5}">
                      <a16:colId xmlns:a16="http://schemas.microsoft.com/office/drawing/2014/main" val="2242717311"/>
                    </a:ext>
                  </a:extLst>
                </a:gridCol>
              </a:tblGrid>
              <a:tr h="435772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укрепления дна и стенок канавы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Продольный уклон дна канавы, %о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430973"/>
                  </a:ext>
                </a:extLst>
              </a:tr>
              <a:tr h="391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Песчаные грунты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Суглинистые грунты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592888"/>
                  </a:ext>
                </a:extLst>
              </a:tr>
              <a:tr h="397971">
                <a:tc>
                  <a:txBody>
                    <a:bodyPr/>
                    <a:lstStyle/>
                    <a:p>
                      <a:pPr marL="762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 укрепления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none" strike="noStrike" spc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10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none" strike="noStrike" spc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20</a:t>
                      </a:r>
                      <a:endParaRPr lang="ru-RU" sz="2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896709"/>
                  </a:ext>
                </a:extLst>
              </a:tr>
              <a:tr h="351768">
                <a:tc>
                  <a:txBody>
                    <a:bodyPr/>
                    <a:lstStyle/>
                    <a:p>
                      <a:pPr marL="762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Засев трав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none" strike="noStrike" spc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10.30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none" strike="noStrike" spc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20.30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665926"/>
                  </a:ext>
                </a:extLst>
              </a:tr>
              <a:tr h="386420">
                <a:tc>
                  <a:txBody>
                    <a:bodyPr/>
                    <a:lstStyle/>
                    <a:p>
                      <a:pPr marL="762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Мощение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none" strike="noStrike" spc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30.50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none" strike="noStrike" spc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30.50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7081066"/>
                  </a:ext>
                </a:extLst>
              </a:tr>
              <a:tr h="391670">
                <a:tc>
                  <a:txBody>
                    <a:bodyPr/>
                    <a:lstStyle/>
                    <a:p>
                      <a:pPr marL="762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Перепады и лотки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none" strike="noStrike" spc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none" strike="noStrike" spc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47823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28649" y="4498957"/>
            <a:ext cx="788323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000" algn="just"/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Во всех случаях стены канав должны быть укреплены на 10...15 см выше макси­мального уровня воды в период пропуска наиболь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</a:rPr>
              <a:t>ши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х объемов воды.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701905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80687"/>
            <a:ext cx="7886700" cy="539750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ОБОЧИН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933016" y="720437"/>
            <a:ext cx="7582334" cy="418840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93964" y="4807310"/>
            <a:ext cx="8950036" cy="2050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9.1.1 –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Дорожные одежды на обочинах: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1 - асфальтобетон,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цементобетон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; 2 - щебёночные материалы, шлаки; 3 - укреплённый неорганическими вяжущими грунт; 4 - щебень, гравий с пропиткой вяжущими материалами; 5 - гравийные (щебёночные материалы); 6 - грунтогравийные, грунтощебеночные материалы, отходы производства (кирпичный бой, отходы бетонных заводов, породы угольных шахт и т.д.); 7 - битумоминеральные смеси; 8 -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битумогрунт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дёгтегрунт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5840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432088" y="316057"/>
            <a:ext cx="5206711" cy="3445452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432088" y="3761509"/>
            <a:ext cx="5206711" cy="29302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777346" y="1210533"/>
            <a:ext cx="3158836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kk-KZ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9.1.2 –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Решения по укреплению обочин:</a:t>
            </a:r>
            <a:endParaRPr lang="ru-RU" sz="2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I-IV – соответственно 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краевая укрепительная полоса, остановочная полоса, </a:t>
            </a:r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прибровочная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часть обочины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проезжая часть дороги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1 - прослойка из </a:t>
            </a:r>
            <a:r>
              <a:rPr lang="ru-RU" sz="2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геоматериала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ru-RU" sz="2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слой укрепления обочины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964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12270" y="149801"/>
            <a:ext cx="6712527" cy="414510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72387" y="4294908"/>
            <a:ext cx="75922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9.1.3 –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Конструкции укрепления откосов: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покрытие из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геотекстиля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укрепление каменной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наброской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том числе по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геотекстильной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прослойке;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укрепление различными плитами, в том чис­ле по обратному фильтру из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геотекстиля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габион из металлической каркас­ной сетки, заполненной камнем; 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канавка;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геотекстиль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элемент крепления;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каменная наброска; 5 — обратный фильтр;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kk-KZ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плита; 7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упор;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габионный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элемент;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зона подмыва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101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999691" y="256308"/>
            <a:ext cx="6661873" cy="473132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99691" y="5133866"/>
            <a:ext cx="72991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900"/>
              </a:spcBef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9.1.4 –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Варианты конструкции укрепления откосов: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решетчатая конструкция из бетонных элементов;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пространственная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гео­решетка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укрепление откоса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георешеткой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1, 2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бетонные элементы;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анкеры;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тяжи анкеров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859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7926" y="1399165"/>
            <a:ext cx="8127424" cy="2674071"/>
          </a:xfrm>
        </p:spPr>
        <p:txBody>
          <a:bodyPr>
            <a:normAutofit/>
          </a:bodyPr>
          <a:lstStyle/>
          <a:p>
            <a:pPr marL="0" indent="540000" algn="just" eaLnBrk="1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ru-RU" sz="2400" b="1" u="sng" dirty="0" err="1" smtClean="0">
                <a:latin typeface="Times New Roman" pitchFamily="18" charset="0"/>
              </a:rPr>
              <a:t>Геосинтетическими</a:t>
            </a:r>
            <a:r>
              <a:rPr lang="ru-RU" sz="2400" b="1" u="sng" dirty="0" smtClean="0">
                <a:latin typeface="Times New Roman" pitchFamily="18" charset="0"/>
              </a:rPr>
              <a:t> материалами</a:t>
            </a:r>
            <a:r>
              <a:rPr lang="ru-RU" sz="2400" b="1" dirty="0" smtClean="0">
                <a:latin typeface="Times New Roman" pitchFamily="18" charset="0"/>
              </a:rPr>
              <a:t>  </a:t>
            </a:r>
            <a:r>
              <a:rPr lang="ru-RU" sz="2400" b="1" dirty="0" smtClean="0">
                <a:latin typeface="Times New Roman" pitchFamily="18" charset="0"/>
              </a:rPr>
              <a:t>называются материалы</a:t>
            </a:r>
            <a:r>
              <a:rPr lang="ru-RU" sz="2400" b="1" dirty="0" smtClean="0">
                <a:latin typeface="Times New Roman" pitchFamily="18" charset="0"/>
              </a:rPr>
              <a:t>, в которых как минимум одна </a:t>
            </a:r>
            <a:r>
              <a:rPr lang="ru-RU" sz="2400" b="1" dirty="0" smtClean="0">
                <a:latin typeface="Times New Roman" pitchFamily="18" charset="0"/>
              </a:rPr>
              <a:t>из составных </a:t>
            </a:r>
            <a:r>
              <a:rPr lang="ru-RU" sz="2400" b="1" dirty="0" smtClean="0">
                <a:latin typeface="Times New Roman" pitchFamily="18" charset="0"/>
              </a:rPr>
              <a:t>частей изготовлена из синтетических </a:t>
            </a:r>
            <a:r>
              <a:rPr lang="ru-RU" sz="2400" b="1" dirty="0" smtClean="0">
                <a:latin typeface="Times New Roman" pitchFamily="18" charset="0"/>
              </a:rPr>
              <a:t>или натуральных </a:t>
            </a:r>
            <a:r>
              <a:rPr lang="ru-RU" sz="2400" b="1" dirty="0" smtClean="0">
                <a:latin typeface="Times New Roman" pitchFamily="18" charset="0"/>
              </a:rPr>
              <a:t>полимеров в виде плоских форм, </a:t>
            </a:r>
            <a:r>
              <a:rPr lang="ru-RU" sz="2400" b="1" dirty="0" smtClean="0">
                <a:latin typeface="Times New Roman" pitchFamily="18" charset="0"/>
              </a:rPr>
              <a:t>лент или </a:t>
            </a:r>
            <a:r>
              <a:rPr lang="ru-RU" sz="2400" b="1" dirty="0" smtClean="0">
                <a:latin typeface="Times New Roman" pitchFamily="18" charset="0"/>
              </a:rPr>
              <a:t>трехмерных структур, </a:t>
            </a:r>
            <a:r>
              <a:rPr lang="ru-RU" sz="2400" b="1" dirty="0" smtClean="0">
                <a:latin typeface="Times New Roman" pitchFamily="18" charset="0"/>
              </a:rPr>
              <a:t>применяемые в </a:t>
            </a:r>
            <a:r>
              <a:rPr lang="ru-RU" sz="2400" b="1" dirty="0" smtClean="0">
                <a:latin typeface="Times New Roman" pitchFamily="18" charset="0"/>
              </a:rPr>
              <a:t>геотехнике или других областях </a:t>
            </a:r>
            <a:r>
              <a:rPr lang="ru-RU" sz="2400" b="1" dirty="0" smtClean="0">
                <a:latin typeface="Times New Roman" pitchFamily="18" charset="0"/>
              </a:rPr>
              <a:t>строительства в </a:t>
            </a:r>
            <a:r>
              <a:rPr lang="ru-RU" sz="2400" b="1" dirty="0" smtClean="0">
                <a:latin typeface="Times New Roman" pitchFamily="18" charset="0"/>
              </a:rPr>
              <a:t>контакте с грунтом и/или другими строительными материалами.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800" b="1" dirty="0" smtClean="0">
              <a:latin typeface="Times New Roman" pitchFamily="18" charset="0"/>
            </a:endParaRP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Ctr="0">
            <a:normAutofit/>
          </a:bodyPr>
          <a:lstStyle/>
          <a:p>
            <a:pPr algn="ctr" eaLnBrk="1" hangingPunct="1">
              <a:defRPr/>
            </a:pP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ГЕОСИНТЕТИЧЕСКИЕ МАТЕРИАЛЫ</a:t>
            </a:r>
            <a:endParaRPr lang="ru-RU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20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8129" y="412351"/>
            <a:ext cx="2269852" cy="3123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ts val="1585"/>
              </a:lnSpc>
              <a:spcAft>
                <a:spcPts val="0"/>
              </a:spcAft>
            </a:pPr>
            <a:r>
              <a:rPr lang="kk-KZ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Таблица 9.2.1</a:t>
            </a:r>
            <a:endParaRPr lang="ru-RU" sz="2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5503" y="724741"/>
          <a:ext cx="7668787" cy="59385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58585">
                  <a:extLst>
                    <a:ext uri="{9D8B030D-6E8A-4147-A177-3AD203B41FA5}">
                      <a16:colId xmlns:a16="http://schemas.microsoft.com/office/drawing/2014/main" val="4264548768"/>
                    </a:ext>
                  </a:extLst>
                </a:gridCol>
                <a:gridCol w="996722">
                  <a:extLst>
                    <a:ext uri="{9D8B030D-6E8A-4147-A177-3AD203B41FA5}">
                      <a16:colId xmlns:a16="http://schemas.microsoft.com/office/drawing/2014/main" val="1341090199"/>
                    </a:ext>
                  </a:extLst>
                </a:gridCol>
                <a:gridCol w="996722">
                  <a:extLst>
                    <a:ext uri="{9D8B030D-6E8A-4147-A177-3AD203B41FA5}">
                      <a16:colId xmlns:a16="http://schemas.microsoft.com/office/drawing/2014/main" val="459334947"/>
                    </a:ext>
                  </a:extLst>
                </a:gridCol>
                <a:gridCol w="1000507">
                  <a:extLst>
                    <a:ext uri="{9D8B030D-6E8A-4147-A177-3AD203B41FA5}">
                      <a16:colId xmlns:a16="http://schemas.microsoft.com/office/drawing/2014/main" val="2952187983"/>
                    </a:ext>
                  </a:extLst>
                </a:gridCol>
                <a:gridCol w="996722">
                  <a:extLst>
                    <a:ext uri="{9D8B030D-6E8A-4147-A177-3AD203B41FA5}">
                      <a16:colId xmlns:a16="http://schemas.microsoft.com/office/drawing/2014/main" val="3874660507"/>
                    </a:ext>
                  </a:extLst>
                </a:gridCol>
                <a:gridCol w="919529">
                  <a:extLst>
                    <a:ext uri="{9D8B030D-6E8A-4147-A177-3AD203B41FA5}">
                      <a16:colId xmlns:a16="http://schemas.microsoft.com/office/drawing/2014/main" val="2492501713"/>
                    </a:ext>
                  </a:extLst>
                </a:gridCol>
              </a:tblGrid>
              <a:tr h="161448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 применения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9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Минимальная прочность при растяжении К</a:t>
                      </a:r>
                      <a:r>
                        <a:rPr lang="ru-RU" sz="1200" b="1" u="none" strike="noStrike" spc="0" baseline="-25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200" b="1" u="none" strike="noStrik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Н/см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9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Относительное удлине­ние при разрыве </a:t>
                      </a:r>
                      <a:r>
                        <a:rPr lang="ru-RU" sz="1200" b="1" u="none" strike="noStrik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ε</a:t>
                      </a:r>
                      <a:r>
                        <a:rPr lang="ru-RU" sz="1200" b="1" u="none" strike="noStrike" spc="0" baseline="-25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1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Условный модуль упру­гости Е</a:t>
                      </a:r>
                      <a:r>
                        <a:rPr lang="ru-RU" sz="1200" b="1" u="none" strike="noStrike" spc="0" baseline="-25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</a:t>
                      </a:r>
                      <a:r>
                        <a:rPr lang="ru-RU" sz="1200" b="1" u="none" strike="noStrik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Н/см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9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фильтра­ции кф, м/сут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9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Условный модуль де­формации </a:t>
                      </a:r>
                      <a:r>
                        <a:rPr lang="ru-RU" sz="1200" b="1" u="none" strike="noStrik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200" b="1" u="none" strike="noStrike" spc="0" baseline="-25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Н/см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vert="vert270"/>
                </a:tc>
                <a:extLst>
                  <a:ext uri="{0D108BD9-81ED-4DB2-BD59-A6C34878D82A}">
                    <a16:rowId xmlns:a16="http://schemas.microsoft.com/office/drawing/2014/main" val="2221012988"/>
                  </a:ext>
                </a:extLst>
              </a:tr>
              <a:tr h="175541">
                <a:tc>
                  <a:txBody>
                    <a:bodyPr/>
                    <a:lstStyle/>
                    <a:p>
                      <a:pPr marL="116840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anchor="b"/>
                </a:tc>
                <a:extLst>
                  <a:ext uri="{0D108BD9-81ED-4DB2-BD59-A6C34878D82A}">
                    <a16:rowId xmlns:a16="http://schemas.microsoft.com/office/drawing/2014/main" val="1222218306"/>
                  </a:ext>
                </a:extLst>
              </a:tr>
              <a:tr h="182927">
                <a:tc>
                  <a:txBody>
                    <a:bodyPr/>
                    <a:lstStyle/>
                    <a:p>
                      <a:pPr marL="7620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Активная зона земляного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extLst>
                  <a:ext uri="{0D108BD9-81ED-4DB2-BD59-A6C34878D82A}">
                    <a16:rowId xmlns:a16="http://schemas.microsoft.com/office/drawing/2014/main" val="1692027869"/>
                  </a:ext>
                </a:extLst>
              </a:tr>
              <a:tr h="175541">
                <a:tc>
                  <a:txBody>
                    <a:bodyPr/>
                    <a:lstStyle/>
                    <a:p>
                      <a:pPr marL="7620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полотна: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extLst>
                  <a:ext uri="{0D108BD9-81ED-4DB2-BD59-A6C34878D82A}">
                    <a16:rowId xmlns:a16="http://schemas.microsoft.com/office/drawing/2014/main" val="551660897"/>
                  </a:ext>
                </a:extLst>
              </a:tr>
              <a:tr h="176885">
                <a:tc>
                  <a:txBody>
                    <a:bodyPr/>
                    <a:lstStyle/>
                    <a:p>
                      <a:pPr marL="27940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армирование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30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extLst>
                  <a:ext uri="{0D108BD9-81ED-4DB2-BD59-A6C34878D82A}">
                    <a16:rowId xmlns:a16="http://schemas.microsoft.com/office/drawing/2014/main" val="2600779638"/>
                  </a:ext>
                </a:extLst>
              </a:tr>
              <a:tr h="175541">
                <a:tc>
                  <a:txBody>
                    <a:bodyPr/>
                    <a:lstStyle/>
                    <a:p>
                      <a:pPr marL="27940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дренирование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70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anchor="b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anchor="b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extLst>
                  <a:ext uri="{0D108BD9-81ED-4DB2-BD59-A6C34878D82A}">
                    <a16:rowId xmlns:a16="http://schemas.microsoft.com/office/drawing/2014/main" val="2082849196"/>
                  </a:ext>
                </a:extLst>
              </a:tr>
              <a:tr h="175541">
                <a:tc>
                  <a:txBody>
                    <a:bodyPr/>
                    <a:lstStyle/>
                    <a:p>
                      <a:pPr marL="27940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70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anchor="b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anchor="b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extLst>
                  <a:ext uri="{0D108BD9-81ED-4DB2-BD59-A6C34878D82A}">
                    <a16:rowId xmlns:a16="http://schemas.microsoft.com/office/drawing/2014/main" val="1742837310"/>
                  </a:ext>
                </a:extLst>
              </a:tr>
              <a:tr h="175541">
                <a:tc>
                  <a:txBody>
                    <a:bodyPr/>
                    <a:lstStyle/>
                    <a:p>
                      <a:pPr marL="7620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Обочины: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extLst>
                  <a:ext uri="{0D108BD9-81ED-4DB2-BD59-A6C34878D82A}">
                    <a16:rowId xmlns:a16="http://schemas.microsoft.com/office/drawing/2014/main" val="1178023329"/>
                  </a:ext>
                </a:extLst>
              </a:tr>
              <a:tr h="179631">
                <a:tc>
                  <a:txBody>
                    <a:bodyPr/>
                    <a:lstStyle/>
                    <a:p>
                      <a:pPr marL="27940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армирование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70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extLst>
                  <a:ext uri="{0D108BD9-81ED-4DB2-BD59-A6C34878D82A}">
                    <a16:rowId xmlns:a16="http://schemas.microsoft.com/office/drawing/2014/main" val="1985232754"/>
                  </a:ext>
                </a:extLst>
              </a:tr>
              <a:tr h="175541">
                <a:tc>
                  <a:txBody>
                    <a:bodyPr/>
                    <a:lstStyle/>
                    <a:p>
                      <a:pPr marL="27940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дренирование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70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anchor="b"/>
                </a:tc>
                <a:extLst>
                  <a:ext uri="{0D108BD9-81ED-4DB2-BD59-A6C34878D82A}">
                    <a16:rowId xmlns:a16="http://schemas.microsoft.com/office/drawing/2014/main" val="3598299063"/>
                  </a:ext>
                </a:extLst>
              </a:tr>
              <a:tr h="175541">
                <a:tc>
                  <a:txBody>
                    <a:bodyPr/>
                    <a:lstStyle/>
                    <a:p>
                      <a:pPr marL="27940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70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anchor="b"/>
                </a:tc>
                <a:extLst>
                  <a:ext uri="{0D108BD9-81ED-4DB2-BD59-A6C34878D82A}">
                    <a16:rowId xmlns:a16="http://schemas.microsoft.com/office/drawing/2014/main" val="3294813765"/>
                  </a:ext>
                </a:extLst>
              </a:tr>
              <a:tr h="182927">
                <a:tc>
                  <a:txBody>
                    <a:bodyPr/>
                    <a:lstStyle/>
                    <a:p>
                      <a:pPr marL="7620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Слабые основания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extLst>
                  <a:ext uri="{0D108BD9-81ED-4DB2-BD59-A6C34878D82A}">
                    <a16:rowId xmlns:a16="http://schemas.microsoft.com/office/drawing/2014/main" val="3747686557"/>
                  </a:ext>
                </a:extLst>
              </a:tr>
              <a:tr h="175541">
                <a:tc>
                  <a:txBody>
                    <a:bodyPr/>
                    <a:lstStyle/>
                    <a:p>
                      <a:pPr marL="7620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насыпей: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extLst>
                  <a:ext uri="{0D108BD9-81ED-4DB2-BD59-A6C34878D82A}">
                    <a16:rowId xmlns:a16="http://schemas.microsoft.com/office/drawing/2014/main" val="2192641864"/>
                  </a:ext>
                </a:extLst>
              </a:tr>
              <a:tr h="175541">
                <a:tc>
                  <a:txBody>
                    <a:bodyPr/>
                    <a:lstStyle/>
                    <a:p>
                      <a:pPr marL="27940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армирование и защита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50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anchor="b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extLst>
                  <a:ext uri="{0D108BD9-81ED-4DB2-BD59-A6C34878D82A}">
                    <a16:rowId xmlns:a16="http://schemas.microsoft.com/office/drawing/2014/main" val="874426716"/>
                  </a:ext>
                </a:extLst>
              </a:tr>
              <a:tr h="175541">
                <a:tc>
                  <a:txBody>
                    <a:bodyPr/>
                    <a:lstStyle/>
                    <a:p>
                      <a:pPr marL="7620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(обеспечение устойчиво­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extLst>
                  <a:ext uri="{0D108BD9-81ED-4DB2-BD59-A6C34878D82A}">
                    <a16:rowId xmlns:a16="http://schemas.microsoft.com/office/drawing/2014/main" val="1909352922"/>
                  </a:ext>
                </a:extLst>
              </a:tr>
              <a:tr h="175541">
                <a:tc>
                  <a:txBody>
                    <a:bodyPr/>
                    <a:lstStyle/>
                    <a:p>
                      <a:pPr marL="7620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 основания и откосов)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extLst>
                  <a:ext uri="{0D108BD9-81ED-4DB2-BD59-A6C34878D82A}">
                    <a16:rowId xmlns:a16="http://schemas.microsoft.com/office/drawing/2014/main" val="3018813858"/>
                  </a:ext>
                </a:extLst>
              </a:tr>
              <a:tr h="17554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дренирование и защита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70.. .120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anchor="b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extLst>
                  <a:ext uri="{0D108BD9-81ED-4DB2-BD59-A6C34878D82A}">
                    <a16:rowId xmlns:a16="http://schemas.microsoft.com/office/drawing/2014/main" val="175925565"/>
                  </a:ext>
                </a:extLst>
              </a:tr>
              <a:tr h="36162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Откосы: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армирование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50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anchor="b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extLst>
                  <a:ext uri="{0D108BD9-81ED-4DB2-BD59-A6C34878D82A}">
                    <a16:rowId xmlns:a16="http://schemas.microsoft.com/office/drawing/2014/main" val="2358824645"/>
                  </a:ext>
                </a:extLst>
              </a:tr>
              <a:tr h="17554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30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anchor="b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extLst>
                  <a:ext uri="{0D108BD9-81ED-4DB2-BD59-A6C34878D82A}">
                    <a16:rowId xmlns:a16="http://schemas.microsoft.com/office/drawing/2014/main" val="3336170692"/>
                  </a:ext>
                </a:extLst>
              </a:tr>
              <a:tr h="6560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Земляное полотно из грун­тов повышенной влажности: дренирование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6...120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anchor="b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extLst>
                  <a:ext uri="{0D108BD9-81ED-4DB2-BD59-A6C34878D82A}">
                    <a16:rowId xmlns:a16="http://schemas.microsoft.com/office/drawing/2014/main" val="3147950103"/>
                  </a:ext>
                </a:extLst>
              </a:tr>
              <a:tr h="17554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 anchor="b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99" marR="4499" marT="0" marB="0"/>
                </a:tc>
                <a:extLst>
                  <a:ext uri="{0D108BD9-81ED-4DB2-BD59-A6C34878D82A}">
                    <a16:rowId xmlns:a16="http://schemas.microsoft.com/office/drawing/2014/main" val="397777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229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40185" y="265607"/>
            <a:ext cx="181524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Таблица </a:t>
            </a:r>
            <a:r>
              <a:rPr lang="kk-KZ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9.2.2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40185" y="696494"/>
          <a:ext cx="7614106" cy="58012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8568">
                  <a:extLst>
                    <a:ext uri="{9D8B030D-6E8A-4147-A177-3AD203B41FA5}">
                      <a16:colId xmlns:a16="http://schemas.microsoft.com/office/drawing/2014/main" val="3141598983"/>
                    </a:ext>
                  </a:extLst>
                </a:gridCol>
                <a:gridCol w="3504716">
                  <a:extLst>
                    <a:ext uri="{9D8B030D-6E8A-4147-A177-3AD203B41FA5}">
                      <a16:colId xmlns:a16="http://schemas.microsoft.com/office/drawing/2014/main" val="2495073584"/>
                    </a:ext>
                  </a:extLst>
                </a:gridCol>
                <a:gridCol w="1053134">
                  <a:extLst>
                    <a:ext uri="{9D8B030D-6E8A-4147-A177-3AD203B41FA5}">
                      <a16:colId xmlns:a16="http://schemas.microsoft.com/office/drawing/2014/main" val="484418219"/>
                    </a:ext>
                  </a:extLst>
                </a:gridCol>
                <a:gridCol w="1086768">
                  <a:extLst>
                    <a:ext uri="{9D8B030D-6E8A-4147-A177-3AD203B41FA5}">
                      <a16:colId xmlns:a16="http://schemas.microsoft.com/office/drawing/2014/main" val="3369545270"/>
                    </a:ext>
                  </a:extLst>
                </a:gridCol>
                <a:gridCol w="1260920">
                  <a:extLst>
                    <a:ext uri="{9D8B030D-6E8A-4147-A177-3AD203B41FA5}">
                      <a16:colId xmlns:a16="http://schemas.microsoft.com/office/drawing/2014/main" val="928840811"/>
                    </a:ext>
                  </a:extLst>
                </a:gridCol>
              </a:tblGrid>
              <a:tr h="1119656">
                <a:tc>
                  <a:txBody>
                    <a:bodyPr/>
                    <a:lstStyle/>
                    <a:p>
                      <a:pPr marL="2540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захватки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Технологический процесс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15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Количе­ство материала дороги на 1 км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5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Сменная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415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производи­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415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тельность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5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Потребность,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415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</a:t>
                      </a:r>
                      <a:r>
                        <a:rPr lang="ru-RU" sz="14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-см.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415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(чел.-см.)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extLst>
                  <a:ext uri="{0D108BD9-81ED-4DB2-BD59-A6C34878D82A}">
                    <a16:rowId xmlns:a16="http://schemas.microsoft.com/office/drawing/2014/main" val="1963342983"/>
                  </a:ext>
                </a:extLst>
              </a:tr>
              <a:tr h="2200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extLst>
                  <a:ext uri="{0D108BD9-81ED-4DB2-BD59-A6C34878D82A}">
                    <a16:rowId xmlns:a16="http://schemas.microsoft.com/office/drawing/2014/main" val="430486261"/>
                  </a:ext>
                </a:extLst>
              </a:tr>
              <a:tr h="66749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marL="88900" algn="l">
                        <a:lnSpc>
                          <a:spcPts val="1415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Планировка верха насыпи автогрейдером за 9 круговых проходов при длине хода 200 м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 м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620 м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1,61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extLst>
                  <a:ext uri="{0D108BD9-81ED-4DB2-BD59-A6C34878D82A}">
                    <a16:rowId xmlns:a16="http://schemas.microsoft.com/office/drawing/2014/main" val="2995837668"/>
                  </a:ext>
                </a:extLst>
              </a:tr>
              <a:tr h="44142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marL="88900" algn="l">
                        <a:lnSpc>
                          <a:spcPts val="1415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Укладка синтетических Полотен на верх земляного полотна вручную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 м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 м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(3,7)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extLst>
                  <a:ext uri="{0D108BD9-81ED-4DB2-BD59-A6C34878D82A}">
                    <a16:rowId xmlns:a16="http://schemas.microsoft.com/office/drawing/2014/main" val="1566878402"/>
                  </a:ext>
                </a:extLst>
              </a:tr>
              <a:tr h="44142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Соединение синтетических полотен с помощью установки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 м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 м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(3,85)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extLst>
                  <a:ext uri="{0D108BD9-81ED-4DB2-BD59-A6C34878D82A}">
                    <a16:rowId xmlns:a16="http://schemas.microsoft.com/office/drawing/2014/main" val="1332190329"/>
                  </a:ext>
                </a:extLst>
              </a:tr>
              <a:tr h="66749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marL="88900" algn="l">
                        <a:lnSpc>
                          <a:spcPts val="1415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Подвозка песка автомобилями- самосвалами грузоподъемностью 4,5 т на расстояние до 5 км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2880 м</a:t>
                      </a:r>
                      <a:r>
                        <a:rPr lang="ru-RU" sz="1400" b="1" u="none" strike="noStrike" spc="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29,3 м</a:t>
                      </a:r>
                      <a:r>
                        <a:rPr lang="ru-RU" sz="1400" b="1" u="none" strike="noStrike" spc="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96,3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extLst>
                  <a:ext uri="{0D108BD9-81ED-4DB2-BD59-A6C34878D82A}">
                    <a16:rowId xmlns:a16="http://schemas.microsoft.com/office/drawing/2014/main" val="2700910727"/>
                  </a:ext>
                </a:extLst>
              </a:tr>
              <a:tr h="4566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marL="88900" algn="l">
                        <a:lnSpc>
                          <a:spcPts val="1415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Разравнивание песка бульдозером слоем 0,2 м с перемещением до 10 м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2880 м3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1460 м3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1,97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extLst>
                  <a:ext uri="{0D108BD9-81ED-4DB2-BD59-A6C34878D82A}">
                    <a16:rowId xmlns:a16="http://schemas.microsoft.com/office/drawing/2014/main" val="3660861616"/>
                  </a:ext>
                </a:extLst>
              </a:tr>
              <a:tr h="89357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marL="88900" algn="l">
                        <a:lnSpc>
                          <a:spcPts val="1415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Подвозка воды на расстояние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8900" algn="l">
                        <a:lnSpc>
                          <a:spcPts val="1415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км и ее розлив поливомоечной машиной из расчета 4 л/м</a:t>
                      </a:r>
                      <a:r>
                        <a:rPr lang="kk-KZ" sz="1400" b="1" u="none" strike="noStrike" spc="0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kk-KZ" sz="14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</a:t>
                      </a:r>
                      <a:r>
                        <a:rPr lang="ru-RU" sz="14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поверхности песчаного слоя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55200 л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42600 л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1,29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extLst>
                  <a:ext uri="{0D108BD9-81ED-4DB2-BD59-A6C34878D82A}">
                    <a16:rowId xmlns:a16="http://schemas.microsoft.com/office/drawing/2014/main" val="2271520690"/>
                  </a:ext>
                </a:extLst>
              </a:tr>
              <a:tr h="89357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marL="88900" algn="l">
                        <a:lnSpc>
                          <a:spcPts val="1415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Уплотнение песчаного слоя толщиной 0,2 м катком на пневматических шинах з а 8 проходов по одному следу при длине захватки 200 м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2880 м3</a:t>
                      </a:r>
                      <a:endParaRPr lang="ru-RU" sz="14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 м3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70" marR="61270" marT="0" marB="0"/>
                </a:tc>
                <a:extLst>
                  <a:ext uri="{0D108BD9-81ED-4DB2-BD59-A6C34878D82A}">
                    <a16:rowId xmlns:a16="http://schemas.microsoft.com/office/drawing/2014/main" val="2583503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53403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788</Words>
  <Application>Microsoft Office PowerPoint</Application>
  <PresentationFormat>Экран (4:3)</PresentationFormat>
  <Paragraphs>226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Symbol</vt:lpstr>
      <vt:lpstr>Times New Roman</vt:lpstr>
      <vt:lpstr>Wingdings</vt:lpstr>
      <vt:lpstr>Тема Office</vt:lpstr>
      <vt:lpstr>РЕМОНТ ЗЕМЛЯНОГО ПОЛОТНА И СИСТЕМЫ ВОДООТВОДА</vt:lpstr>
      <vt:lpstr>Презентация PowerPoint</vt:lpstr>
      <vt:lpstr>РЕМОНТ ОБОЧИН</vt:lpstr>
      <vt:lpstr>Презентация PowerPoint</vt:lpstr>
      <vt:lpstr>Презентация PowerPoint</vt:lpstr>
      <vt:lpstr>Презентация PowerPoint</vt:lpstr>
      <vt:lpstr>ГЕОСИНТЕТИЧЕСКИЕ МАТЕРИАЛЫ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РЕМОНТ ЗЕМЛЯНОГО ПОЛОТНА И СИСТЕМЫ ВОДООТВОДА</dc:title>
  <dc:creator>Bakytbek</dc:creator>
  <cp:lastModifiedBy>Bakytbek</cp:lastModifiedBy>
  <cp:revision>1</cp:revision>
  <dcterms:created xsi:type="dcterms:W3CDTF">2021-04-24T17:43:04Z</dcterms:created>
  <dcterms:modified xsi:type="dcterms:W3CDTF">2021-04-24T17:44:38Z</dcterms:modified>
</cp:coreProperties>
</file>